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Open Sauce" charset="1" panose="00000500000000000000"/>
      <p:regular r:id="rId39"/>
    </p:embeddedFont>
    <p:embeddedFont>
      <p:font typeface="Akzidenz-Grotesk Heavy" charset="1" panose="02000503050000020004"/>
      <p:regular r:id="rId40"/>
    </p:embeddedFont>
    <p:embeddedFont>
      <p:font typeface="Akzidenz-Grotesk Bold" charset="1" panose="02000803050000020004"/>
      <p:regular r:id="rId41"/>
    </p:embeddedFont>
    <p:embeddedFont>
      <p:font typeface="Source Sans Pro" charset="1" panose="020B0503030403020204"/>
      <p:regular r:id="rId42"/>
    </p:embeddedFont>
    <p:embeddedFont>
      <p:font typeface="Open Sauce Bold" charset="1" panose="00000800000000000000"/>
      <p:regular r:id="rId43"/>
    </p:embeddedFont>
    <p:embeddedFont>
      <p:font typeface="Source Sans Pro Bold" charset="1" panose="020B0703030403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s://drive.google.com/file/d/1IAMUcezMLhS3KujYJBa87r6oko4bV1hR/view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https://cartify.runasp.net/swagger/index.html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336" y="2308063"/>
            <a:ext cx="17464177" cy="10373846"/>
            <a:chOff x="0" y="0"/>
            <a:chExt cx="4599619" cy="2732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9619" cy="2732206"/>
            </a:xfrm>
            <a:custGeom>
              <a:avLst/>
              <a:gdLst/>
              <a:ahLst/>
              <a:cxnLst/>
              <a:rect r="r" b="b" t="t" l="l"/>
              <a:pathLst>
                <a:path h="2732206" w="4599619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2687876"/>
                  </a:lnTo>
                  <a:cubicBezTo>
                    <a:pt x="4599619" y="2699633"/>
                    <a:pt x="4594948" y="2710909"/>
                    <a:pt x="4586635" y="2719222"/>
                  </a:cubicBezTo>
                  <a:cubicBezTo>
                    <a:pt x="4578321" y="2727536"/>
                    <a:pt x="4567046" y="2732206"/>
                    <a:pt x="4555289" y="2732206"/>
                  </a:cubicBezTo>
                  <a:lnTo>
                    <a:pt x="44330" y="2732206"/>
                  </a:lnTo>
                  <a:cubicBezTo>
                    <a:pt x="32573" y="2732206"/>
                    <a:pt x="21298" y="2727536"/>
                    <a:pt x="12984" y="2719222"/>
                  </a:cubicBezTo>
                  <a:cubicBezTo>
                    <a:pt x="4670" y="2710909"/>
                    <a:pt x="0" y="2699633"/>
                    <a:pt x="0" y="2687876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9619" cy="27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43834" y="863181"/>
            <a:ext cx="3512299" cy="669965"/>
            <a:chOff x="0" y="0"/>
            <a:chExt cx="4683065" cy="89328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900061" cy="893286"/>
              <a:chOff x="0" y="0"/>
              <a:chExt cx="177433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7433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74330">
                    <a:moveTo>
                      <a:pt x="1571130" y="0"/>
                    </a:moveTo>
                    <a:cubicBezTo>
                      <a:pt x="1683354" y="0"/>
                      <a:pt x="1774330" y="90976"/>
                      <a:pt x="1774330" y="203200"/>
                    </a:cubicBezTo>
                    <a:cubicBezTo>
                      <a:pt x="1774330" y="315424"/>
                      <a:pt x="1683354" y="406400"/>
                      <a:pt x="15711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77433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428502" y="178936"/>
              <a:ext cx="535179" cy="535414"/>
            </a:xfrm>
            <a:custGeom>
              <a:avLst/>
              <a:gdLst/>
              <a:ahLst/>
              <a:cxnLst/>
              <a:rect r="r" b="b" t="t" l="l"/>
              <a:pathLst>
                <a:path h="535414" w="535179">
                  <a:moveTo>
                    <a:pt x="0" y="0"/>
                  </a:moveTo>
                  <a:lnTo>
                    <a:pt x="535179" y="0"/>
                  </a:lnTo>
                  <a:lnTo>
                    <a:pt x="535179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87095" y="185446"/>
              <a:ext cx="349597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Presentation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7863505" y="1198163"/>
            <a:ext cx="7960575" cy="0"/>
          </a:xfrm>
          <a:prstGeom prst="line">
            <a:avLst/>
          </a:prstGeom>
          <a:ln cap="rnd" w="19050">
            <a:solidFill>
              <a:srgbClr val="D6FF3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81053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2903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13222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018997" y="4728446"/>
            <a:ext cx="7453135" cy="7297265"/>
            <a:chOff x="0" y="0"/>
            <a:chExt cx="1154686" cy="11305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4686" cy="1130537"/>
            </a:xfrm>
            <a:custGeom>
              <a:avLst/>
              <a:gdLst/>
              <a:ahLst/>
              <a:cxnLst/>
              <a:rect r="r" b="b" t="t" l="l"/>
              <a:pathLst>
                <a:path h="1130537" w="1154686">
                  <a:moveTo>
                    <a:pt x="0" y="0"/>
                  </a:moveTo>
                  <a:lnTo>
                    <a:pt x="1154686" y="0"/>
                  </a:lnTo>
                  <a:lnTo>
                    <a:pt x="1154686" y="1130537"/>
                  </a:lnTo>
                  <a:lnTo>
                    <a:pt x="0" y="1130537"/>
                  </a:lnTo>
                  <a:close/>
                </a:path>
              </a:pathLst>
            </a:custGeom>
            <a:blipFill>
              <a:blip r:embed="rId8"/>
              <a:stretch>
                <a:fillRect l="0" t="-1068" r="0" b="-1068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190314" y="5746057"/>
            <a:ext cx="1344522" cy="13445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717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528527" y="6084269"/>
            <a:ext cx="668096" cy="668096"/>
          </a:xfrm>
          <a:custGeom>
            <a:avLst/>
            <a:gdLst/>
            <a:ahLst/>
            <a:cxnLst/>
            <a:rect r="r" b="b" t="t" l="l"/>
            <a:pathLst>
              <a:path h="668096" w="668096">
                <a:moveTo>
                  <a:pt x="0" y="0"/>
                </a:moveTo>
                <a:lnTo>
                  <a:pt x="668096" y="0"/>
                </a:lnTo>
                <a:lnTo>
                  <a:pt x="668096" y="668097"/>
                </a:lnTo>
                <a:lnTo>
                  <a:pt x="0" y="6680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195837" y="3245052"/>
            <a:ext cx="11114793" cy="228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4164"/>
              </a:lnSpc>
              <a:spcBef>
                <a:spcPct val="0"/>
              </a:spcBef>
            </a:pPr>
            <a:r>
              <a:rPr lang="en-US" b="true" sz="16470" spc="-312">
                <a:solidFill>
                  <a:srgbClr val="171717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CARTIFY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1407" y="7709109"/>
            <a:ext cx="5774567" cy="127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2"/>
              </a:lnSpc>
            </a:pPr>
            <a:r>
              <a:rPr lang="en-US" sz="165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Multi-Vendor E-Commerce Platform</a:t>
            </a:r>
          </a:p>
          <a:p>
            <a:pPr algn="ctr">
              <a:lnSpc>
                <a:spcPts val="2572"/>
              </a:lnSpc>
            </a:pPr>
            <a:r>
              <a:rPr lang="en-US" sz="165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 Enterprise-grade solution for merchants and customers</a:t>
            </a:r>
          </a:p>
          <a:p>
            <a:pPr algn="ctr">
              <a:lnSpc>
                <a:spcPts val="2572"/>
              </a:lnSpc>
            </a:pPr>
            <a:r>
              <a:rPr lang="en-US" sz="165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 Tech Stack: ASP.NET Core Web API, HTML/CSS/JS   Frontend, SQL Server, AWS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87019" y="5483427"/>
            <a:ext cx="6535907" cy="228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4164"/>
              </a:lnSpc>
              <a:spcBef>
                <a:spcPct val="0"/>
              </a:spcBef>
            </a:pPr>
            <a:r>
              <a:rPr lang="en-US" b="true" sz="16470" spc="-312" strike="noStrike" u="none">
                <a:solidFill>
                  <a:srgbClr val="171717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BRIEF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545833"/>
            <a:chOff x="0" y="0"/>
            <a:chExt cx="4816593" cy="407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07133"/>
            </a:xfrm>
            <a:custGeom>
              <a:avLst/>
              <a:gdLst/>
              <a:ahLst/>
              <a:cxnLst/>
              <a:rect r="r" b="b" t="t" l="l"/>
              <a:pathLst>
                <a:path h="4071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7133"/>
                  </a:lnTo>
                  <a:lnTo>
                    <a:pt x="0" y="407133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4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955477" y="716609"/>
            <a:ext cx="2303823" cy="77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6"/>
              </a:lnSpc>
            </a:pPr>
            <a:r>
              <a:rPr lang="en-US" sz="3413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2025</a:t>
            </a:r>
          </a:p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934022"/>
            <a:ext cx="8357883" cy="7941067"/>
            <a:chOff x="0" y="0"/>
            <a:chExt cx="1644438" cy="15624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44438" cy="1562429"/>
            </a:xfrm>
            <a:custGeom>
              <a:avLst/>
              <a:gdLst/>
              <a:ahLst/>
              <a:cxnLst/>
              <a:rect r="r" b="b" t="t" l="l"/>
              <a:pathLst>
                <a:path h="1562429" w="1644438">
                  <a:moveTo>
                    <a:pt x="0" y="0"/>
                  </a:moveTo>
                  <a:lnTo>
                    <a:pt x="1644438" y="0"/>
                  </a:lnTo>
                  <a:lnTo>
                    <a:pt x="1644438" y="1562429"/>
                  </a:lnTo>
                  <a:lnTo>
                    <a:pt x="0" y="1562429"/>
                  </a:lnTo>
                  <a:close/>
                </a:path>
              </a:pathLst>
            </a:custGeom>
            <a:blipFill>
              <a:blip r:embed="rId4"/>
              <a:stretch>
                <a:fillRect l="0" t="-28936" r="0" b="-289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10438">
            <a:off x="333808" y="3839021"/>
            <a:ext cx="4131068" cy="413106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25000" r="0" b="-2500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886901" y="2910814"/>
            <a:ext cx="7777130" cy="193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b="true" sz="7785" spc="-28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ABOUT CARTIFY</a:t>
            </a:r>
          </a:p>
          <a:p>
            <a:pPr algn="l" marL="0" indent="0" lvl="0">
              <a:lnSpc>
                <a:spcPts val="669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32104" y="6046455"/>
            <a:ext cx="6927196" cy="6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48"/>
              </a:lnSpc>
              <a:spcBef>
                <a:spcPct val="0"/>
              </a:spcBef>
            </a:pPr>
            <a:r>
              <a:rPr lang="en-US" sz="169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 of Cartify as a scalable, modular e-commerce system supporting multiple merchants, stores, and customers with secure operations.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11911" y="1927195"/>
            <a:ext cx="16615696" cy="167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313"/>
              </a:lnSpc>
              <a:spcBef>
                <a:spcPct val="0"/>
              </a:spcBef>
            </a:pPr>
            <a:r>
              <a:rPr lang="en-US" b="true" sz="11992" spc="-431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 BUSINESS PROBLEM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716609"/>
            <a:ext cx="2303823" cy="40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sz="3413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25452"/>
            <a:ext cx="11084301" cy="131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e-commerce systems lack multi-vendor support, centralized management, performance optimization, and cloud scalability.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Cartify solves these gaps using clean architecture and a cloud-backed design.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11911" y="1974820"/>
            <a:ext cx="16615696" cy="204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549"/>
              </a:lnSpc>
              <a:spcBef>
                <a:spcPct val="0"/>
              </a:spcBef>
            </a:pPr>
            <a:r>
              <a:rPr lang="en-US" b="true" sz="14592" spc="-525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 SYSTEM GOALS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3953646"/>
            <a:ext cx="11084301" cy="221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Provide a unified marketplace for multiple merchants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performance and secure backend API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Simple, responsive merchant dashboard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Scalable cloud-ready architecture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DATABASE DESIGN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75836"/>
            <a:ext cx="15221723" cy="613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database is designed with a fully normalized structure to ensure data integrity, scalability, and clear separation of responsibilities between entities.</a:t>
            </a:r>
          </a:p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 Structure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uct represents the main product concept (e.g., Realme 8).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ProductD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etails stores different variants of the same product (RAM, storage, processor).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Inv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entory manages stock information for each product variant, including quantity and availability.</a:t>
            </a:r>
          </a:p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design avoids data duplication and allows precise control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over product variants and stock.</a:t>
            </a:r>
          </a:p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Order Structure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Merchant owns one or more Stores.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Store receives 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Ord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ers from customers.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OrderDetails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contains th</a:t>
            </a: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products, quantities, and prices for each order.</a:t>
            </a:r>
          </a:p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Separating orders from order details ensures accurate order history even if product prices change later.</a:t>
            </a:r>
          </a:p>
          <a:p>
            <a:pPr algn="l">
              <a:lnSpc>
                <a:spcPts val="2923"/>
              </a:lnSpc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Integrity &amp; Normalization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All relationships are enforced using foreign keys.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schema follows 3rd Normal Form (3NF) to eliminate redundancy.</a:t>
            </a:r>
          </a:p>
          <a:p>
            <a:pPr algn="l" marL="420838" indent="-210419" lvl="1">
              <a:lnSpc>
                <a:spcPts val="2923"/>
              </a:lnSpc>
              <a:buFont typeface="Arial"/>
              <a:buChar char="•"/>
            </a:pPr>
            <a:r>
              <a:rPr lang="en-US" sz="19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design supports future extensions without impacting existing data.</a:t>
            </a:r>
          </a:p>
          <a:p>
            <a:pPr algn="l">
              <a:lnSpc>
                <a:spcPts val="292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17278" y="2052057"/>
            <a:ext cx="436126" cy="41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8"/>
              </a:lnSpc>
              <a:spcBef>
                <a:spcPct val="0"/>
              </a:spcBef>
            </a:pPr>
            <a:r>
              <a:rPr lang="en-US" sz="242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tooltip="https://drive.google.com/file/d/1IAMUcezMLhS3KujYJBa87r6oko4bV1hR/view?usp=sharing"/>
              </a:rPr>
              <a:t>Erd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8772" y="2326267"/>
            <a:ext cx="10762372" cy="7474063"/>
          </a:xfrm>
          <a:custGeom>
            <a:avLst/>
            <a:gdLst/>
            <a:ahLst/>
            <a:cxnLst/>
            <a:rect r="r" b="b" t="t" l="l"/>
            <a:pathLst>
              <a:path h="7474063" w="10762372">
                <a:moveTo>
                  <a:pt x="0" y="0"/>
                </a:moveTo>
                <a:lnTo>
                  <a:pt x="10762372" y="0"/>
                </a:lnTo>
                <a:lnTo>
                  <a:pt x="10762372" y="7474064"/>
                </a:lnTo>
                <a:lnTo>
                  <a:pt x="0" y="7474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" r="0" b="-1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529342"/>
            <a:ext cx="16615696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10"/>
              </a:lnSpc>
              <a:spcBef>
                <a:spcPct val="0"/>
              </a:spcBef>
            </a:pPr>
            <a:r>
              <a:rPr lang="en-US" b="true" sz="3500" spc="-12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CLOUD ARCHITECTURE &amp; CLEAN ARCHITECTURE INTEGRATION (AWS + .NET)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11911" y="1908145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HIGH-LEVEL ARCHITECTURE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440132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Cartify follows Clean Architecture: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Domain → Application → Infrastructure → API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Ensures separation of concerns, testability, maintainability, and scalability.</a:t>
            </a:r>
          </a:p>
          <a:p>
            <a:pPr algn="just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41353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DOMAIN LAYER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440132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Contains enterprise logic: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Entities: Product, ProductDetails, Inventory, Merchant, Customer, Order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Value Objects, Rules, Interfaces</a:t>
            </a:r>
          </a:p>
          <a:p>
            <a:pPr algn="just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No dependency on external layers.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41353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APPLICATION LAYER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440132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Contains business rules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and use cases: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 Management, Order Management, Merchant Services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Uses DTOs, Validators.</a:t>
            </a:r>
          </a:p>
          <a:p>
            <a:pPr algn="just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Depends only on Domain.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41353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INFRASTRUCTURE LAYER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3505971"/>
            <a:ext cx="11084301" cy="26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Implements external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concerns: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SQL Server database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Entity Framework Core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Repositories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AWS S3 Storage Services</a:t>
            </a:r>
          </a:p>
          <a:p>
            <a:pPr algn="just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Authentication and authorization providers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41353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INFRASTRUCTURE LAYER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3505971"/>
            <a:ext cx="11084301" cy="26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Implements external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concerns: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SQL Server database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Entity Framework Core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Repositories</a:t>
            </a:r>
          </a:p>
          <a:p>
            <a:pPr algn="just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AWS S3 Storage Services</a:t>
            </a:r>
          </a:p>
          <a:p>
            <a:pPr algn="just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Authentication and authorization providers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5816" cy="669965"/>
            <a:chOff x="0" y="0"/>
            <a:chExt cx="166561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5610" cy="406400"/>
            </a:xfrm>
            <a:custGeom>
              <a:avLst/>
              <a:gdLst/>
              <a:ahLst/>
              <a:cxnLst/>
              <a:rect r="r" b="b" t="t" l="l"/>
              <a:pathLst>
                <a:path h="406400" w="1665610">
                  <a:moveTo>
                    <a:pt x="1462410" y="0"/>
                  </a:moveTo>
                  <a:cubicBezTo>
                    <a:pt x="1574634" y="0"/>
                    <a:pt x="1665610" y="90976"/>
                    <a:pt x="1665610" y="203200"/>
                  </a:cubicBezTo>
                  <a:cubicBezTo>
                    <a:pt x="1665610" y="315424"/>
                    <a:pt x="1574634" y="406400"/>
                    <a:pt x="14624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561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-2555132" y="1616458"/>
            <a:ext cx="23398263" cy="1375305"/>
            <a:chOff x="0" y="0"/>
            <a:chExt cx="6162506" cy="3622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62506" cy="362220"/>
            </a:xfrm>
            <a:custGeom>
              <a:avLst/>
              <a:gdLst/>
              <a:ahLst/>
              <a:cxnLst/>
              <a:rect r="r" b="b" t="t" l="l"/>
              <a:pathLst>
                <a:path h="362220" w="6162506">
                  <a:moveTo>
                    <a:pt x="0" y="0"/>
                  </a:moveTo>
                  <a:lnTo>
                    <a:pt x="6162506" y="0"/>
                  </a:lnTo>
                  <a:lnTo>
                    <a:pt x="6162506" y="362220"/>
                  </a:lnTo>
                  <a:lnTo>
                    <a:pt x="0" y="362220"/>
                  </a:lnTo>
                  <a:close/>
                </a:path>
              </a:pathLst>
            </a:custGeom>
            <a:solidFill>
              <a:srgbClr val="D6FF3F"/>
            </a:solidFill>
            <a:ln w="9525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162506" cy="40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80095" y="657758"/>
            <a:ext cx="179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427" y="1827739"/>
            <a:ext cx="11863143" cy="1183891"/>
            <a:chOff x="0" y="0"/>
            <a:chExt cx="15817524" cy="157852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230661" y="104775"/>
              <a:ext cx="13586863" cy="1473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695"/>
                </a:lnSpc>
                <a:spcBef>
                  <a:spcPct val="0"/>
                </a:spcBef>
              </a:pPr>
              <a:r>
                <a:rPr lang="en-US" b="true" sz="7785">
                  <a:solidFill>
                    <a:srgbClr val="292929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AGENDA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6200"/>
              <a:ext cx="1819961" cy="38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013"/>
                </a:lnSpc>
                <a:spcBef>
                  <a:spcPct val="0"/>
                </a:spcBef>
              </a:pPr>
              <a:r>
                <a:rPr lang="en-US" sz="2341" spc="-154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96423" y="3518800"/>
            <a:ext cx="18063155" cy="53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41"/>
              </a:lnSpc>
              <a:spcBef>
                <a:spcPct val="0"/>
              </a:spcBef>
            </a:pPr>
            <a:r>
              <a:rPr lang="en-US" b="true" sz="3885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CARTIFY OVERVIEW &amp; 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27" y="3547375"/>
            <a:ext cx="1364970" cy="27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3"/>
              </a:lnSpc>
              <a:spcBef>
                <a:spcPct val="0"/>
              </a:spcBef>
            </a:pPr>
            <a:r>
              <a:rPr lang="en-US" sz="2341" spc="-154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/10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2996" y="5162236"/>
            <a:ext cx="14197979" cy="53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41"/>
              </a:lnSpc>
              <a:spcBef>
                <a:spcPct val="0"/>
              </a:spcBef>
            </a:pPr>
            <a:r>
              <a:rPr lang="en-US" b="true" sz="3885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SYSTEM ARCHITECTURE (BACKEND &amp; FRONTEND)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5190811"/>
            <a:ext cx="1364970" cy="27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3"/>
              </a:lnSpc>
              <a:spcBef>
                <a:spcPct val="0"/>
              </a:spcBef>
            </a:pPr>
            <a:r>
              <a:rPr lang="en-US" sz="2341" spc="-154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/12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6758047"/>
            <a:ext cx="15870975" cy="587071"/>
            <a:chOff x="0" y="0"/>
            <a:chExt cx="21161300" cy="78276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230661" y="47625"/>
              <a:ext cx="18930638" cy="73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45"/>
                </a:lnSpc>
                <a:spcBef>
                  <a:spcPct val="0"/>
                </a:spcBef>
              </a:pPr>
              <a:r>
                <a:rPr lang="en-US" b="true" sz="3890">
                  <a:solidFill>
                    <a:srgbClr val="FFFFFF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CORE FEATURES (MERCHANT &amp; CUSTOMER MODULES)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6200"/>
              <a:ext cx="1819961" cy="38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013"/>
                </a:lnSpc>
                <a:spcBef>
                  <a:spcPct val="0"/>
                </a:spcBef>
              </a:pPr>
              <a:r>
                <a:rPr lang="en-US" sz="2341" spc="-154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/16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427" y="8401483"/>
            <a:ext cx="15870975" cy="587070"/>
            <a:chOff x="0" y="0"/>
            <a:chExt cx="21161300" cy="78276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2230661" y="47625"/>
              <a:ext cx="18930638" cy="735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345"/>
                </a:lnSpc>
                <a:spcBef>
                  <a:spcPct val="0"/>
                </a:spcBef>
              </a:pPr>
              <a:r>
                <a:rPr lang="en-US" b="true" sz="3890">
                  <a:solidFill>
                    <a:srgbClr val="FFFFFF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DATABASE, SECURITY, AND DEPLOYMENT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6200"/>
              <a:ext cx="1819961" cy="38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013"/>
                </a:lnSpc>
                <a:spcBef>
                  <a:spcPct val="0"/>
                </a:spcBef>
              </a:pPr>
              <a:r>
                <a:rPr lang="en-US" sz="2341" spc="-154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/19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41353"/>
            <a:ext cx="16615696" cy="13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42"/>
              </a:lnSpc>
              <a:spcBef>
                <a:spcPct val="0"/>
              </a:spcBef>
            </a:pPr>
            <a:r>
              <a:rPr lang="en-US" b="true" sz="9700" spc="-34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API LAYER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281" y="3953646"/>
            <a:ext cx="11084301" cy="221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ASP.NET Core Web API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Controllers for merchants and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customers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Request validation, response models, JWT authentication, exception   handling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Swagger/OpenAPI documentation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MERCHANT MODULE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60954"/>
            <a:ext cx="11084301" cy="131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Dedicated backend endpoints for merchant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operations: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Products, inventory, orders, revenue, analytics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Merchant dashboard built using HTML/CSS/JS + Fetch API.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ADMIN MODULE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397" y="3668591"/>
            <a:ext cx="11084301" cy="489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Admin Responsibilities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 merchants, customers, categories, and system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configurations.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Oversee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 lifecycle across all vendors.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Monitor platform performance and handle moderation tasks.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Features Implemented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Full Admin Controller handling all administrative actions.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services for data validation, business rules, and repository interaction.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Well-structured DTOs for clean request/response models.</a:t>
            </a:r>
          </a:p>
          <a:p>
            <a:pPr algn="l" marL="517792" indent="-258896" lvl="1">
              <a:lnSpc>
                <a:spcPts val="3597"/>
              </a:lnSpc>
              <a:spcBef>
                <a:spcPct val="0"/>
              </a:spcBef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access through role-based authorization.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PRODUCT MANAGEMENT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30516"/>
            <a:ext cx="11084301" cy="26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Merchants can: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Create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 details with attributes and measure units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Manage inventory with serial numbers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Upload images using S3 and receive URLs stored in DB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ORDER MANAGEMENT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152" y="3668591"/>
            <a:ext cx="11084301" cy="221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Merchants can: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View orders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Filter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by order status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Update order status (processing, shipped, delivered)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View order summary and transactions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CUSTOMER EXPERIENCE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397" y="3779488"/>
            <a:ext cx="11084301" cy="26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Customers can: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Browse products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View product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details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Add to cart and checkout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Track orders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Secure authentication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BACKEND FEATURES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68591"/>
            <a:ext cx="11084301" cy="355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Clean architecture implementation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SQL Server with relational modeling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Authentication with JWT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Inventory and product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detail logic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Exception middleware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File upload using S3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Full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RESTful endpoints with pagination and filtering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FRONTEND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68591"/>
            <a:ext cx="11084301" cy="355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Merchant Dashboard includes: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uct page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details editor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Inv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entory view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ers dashboard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Revenue analytics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Built with modular JavaScript, clean UI, Fetch API integration.</a:t>
            </a:r>
          </a:p>
          <a:p>
            <a:pPr algn="l" marL="0" indent="0" lvl="0">
              <a:lnSpc>
                <a:spcPts val="3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S3 INTEGRATION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152" y="346631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Images upl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oaded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dir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ectly to AWS S3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Returned signed URL stored in SQL Se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rv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Used by frontend for product display</a:t>
            </a:r>
          </a:p>
          <a:p>
            <a:pPr algn="l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Improv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 scaling and avoids server storage issues.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SECURITY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152" y="3466311"/>
            <a:ext cx="11084301" cy="266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JWT-based auth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cation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Role-based authorization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API key usage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Input validation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CORS configuration for producti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 frontend URL</a:t>
            </a:r>
          </a:p>
          <a:p>
            <a:pPr algn="l">
              <a:lnSpc>
                <a:spcPts val="359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11911" y="1879526"/>
            <a:ext cx="16184138" cy="22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3695"/>
              </a:lnSpc>
              <a:spcBef>
                <a:spcPct val="0"/>
              </a:spcBef>
            </a:pPr>
            <a:r>
              <a:rPr lang="en-US" b="true" sz="15924" spc="-57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TEAM MEMBERS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457613"/>
            <a:ext cx="4630417" cy="3094202"/>
            <a:chOff x="0" y="0"/>
            <a:chExt cx="1271607" cy="8497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1607" cy="849731"/>
            </a:xfrm>
            <a:custGeom>
              <a:avLst/>
              <a:gdLst/>
              <a:ahLst/>
              <a:cxnLst/>
              <a:rect r="r" b="b" t="t" l="l"/>
              <a:pathLst>
                <a:path h="849731" w="1271607">
                  <a:moveTo>
                    <a:pt x="60191" y="0"/>
                  </a:moveTo>
                  <a:lnTo>
                    <a:pt x="1211416" y="0"/>
                  </a:lnTo>
                  <a:cubicBezTo>
                    <a:pt x="1244658" y="0"/>
                    <a:pt x="1271607" y="26948"/>
                    <a:pt x="1271607" y="60191"/>
                  </a:cubicBezTo>
                  <a:lnTo>
                    <a:pt x="1271607" y="789540"/>
                  </a:lnTo>
                  <a:cubicBezTo>
                    <a:pt x="1271607" y="805503"/>
                    <a:pt x="1265265" y="820813"/>
                    <a:pt x="1253977" y="832101"/>
                  </a:cubicBezTo>
                  <a:cubicBezTo>
                    <a:pt x="1242689" y="843389"/>
                    <a:pt x="1227379" y="849731"/>
                    <a:pt x="1211416" y="849731"/>
                  </a:cubicBezTo>
                  <a:lnTo>
                    <a:pt x="60191" y="849731"/>
                  </a:lnTo>
                  <a:cubicBezTo>
                    <a:pt x="26948" y="849731"/>
                    <a:pt x="0" y="822782"/>
                    <a:pt x="0" y="789540"/>
                  </a:cubicBezTo>
                  <a:lnTo>
                    <a:pt x="0" y="60191"/>
                  </a:lnTo>
                  <a:cubicBezTo>
                    <a:pt x="0" y="26948"/>
                    <a:pt x="26948" y="0"/>
                    <a:pt x="60191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1607" cy="88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30692" y="4457613"/>
            <a:ext cx="4749291" cy="3094202"/>
            <a:chOff x="0" y="0"/>
            <a:chExt cx="1304252" cy="8497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252" cy="849731"/>
            </a:xfrm>
            <a:custGeom>
              <a:avLst/>
              <a:gdLst/>
              <a:ahLst/>
              <a:cxnLst/>
              <a:rect r="r" b="b" t="t" l="l"/>
              <a:pathLst>
                <a:path h="849731" w="1304252">
                  <a:moveTo>
                    <a:pt x="58684" y="0"/>
                  </a:moveTo>
                  <a:lnTo>
                    <a:pt x="1245567" y="0"/>
                  </a:lnTo>
                  <a:cubicBezTo>
                    <a:pt x="1261132" y="0"/>
                    <a:pt x="1276058" y="6183"/>
                    <a:pt x="1287064" y="17188"/>
                  </a:cubicBezTo>
                  <a:cubicBezTo>
                    <a:pt x="1298069" y="28194"/>
                    <a:pt x="1304252" y="43120"/>
                    <a:pt x="1304252" y="58684"/>
                  </a:cubicBezTo>
                  <a:lnTo>
                    <a:pt x="1304252" y="791046"/>
                  </a:lnTo>
                  <a:cubicBezTo>
                    <a:pt x="1304252" y="823457"/>
                    <a:pt x="1277978" y="849731"/>
                    <a:pt x="1245567" y="849731"/>
                  </a:cubicBezTo>
                  <a:lnTo>
                    <a:pt x="58684" y="849731"/>
                  </a:lnTo>
                  <a:cubicBezTo>
                    <a:pt x="26274" y="849731"/>
                    <a:pt x="0" y="823457"/>
                    <a:pt x="0" y="791046"/>
                  </a:cubicBezTo>
                  <a:lnTo>
                    <a:pt x="0" y="58684"/>
                  </a:lnTo>
                  <a:cubicBezTo>
                    <a:pt x="0" y="26274"/>
                    <a:pt x="26274" y="0"/>
                    <a:pt x="58684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04252" cy="88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716609"/>
            <a:ext cx="2303823" cy="40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sz="3413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80831" y="4457613"/>
            <a:ext cx="4678469" cy="2972782"/>
            <a:chOff x="0" y="0"/>
            <a:chExt cx="1284803" cy="8163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4803" cy="816387"/>
            </a:xfrm>
            <a:custGeom>
              <a:avLst/>
              <a:gdLst/>
              <a:ahLst/>
              <a:cxnLst/>
              <a:rect r="r" b="b" t="t" l="l"/>
              <a:pathLst>
                <a:path h="816387" w="1284803">
                  <a:moveTo>
                    <a:pt x="59573" y="0"/>
                  </a:moveTo>
                  <a:lnTo>
                    <a:pt x="1225230" y="0"/>
                  </a:lnTo>
                  <a:cubicBezTo>
                    <a:pt x="1258131" y="0"/>
                    <a:pt x="1284803" y="26672"/>
                    <a:pt x="1284803" y="59573"/>
                  </a:cubicBezTo>
                  <a:lnTo>
                    <a:pt x="1284803" y="756814"/>
                  </a:lnTo>
                  <a:cubicBezTo>
                    <a:pt x="1284803" y="772614"/>
                    <a:pt x="1278526" y="787766"/>
                    <a:pt x="1267354" y="798938"/>
                  </a:cubicBezTo>
                  <a:cubicBezTo>
                    <a:pt x="1256182" y="810110"/>
                    <a:pt x="1241030" y="816387"/>
                    <a:pt x="1225230" y="816387"/>
                  </a:cubicBezTo>
                  <a:lnTo>
                    <a:pt x="59573" y="816387"/>
                  </a:lnTo>
                  <a:cubicBezTo>
                    <a:pt x="26672" y="816387"/>
                    <a:pt x="0" y="789715"/>
                    <a:pt x="0" y="756814"/>
                  </a:cubicBezTo>
                  <a:lnTo>
                    <a:pt x="0" y="59573"/>
                  </a:lnTo>
                  <a:cubicBezTo>
                    <a:pt x="0" y="43773"/>
                    <a:pt x="6276" y="28621"/>
                    <a:pt x="17448" y="17448"/>
                  </a:cubicBezTo>
                  <a:cubicBezTo>
                    <a:pt x="28621" y="6276"/>
                    <a:pt x="43773" y="0"/>
                    <a:pt x="5957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84803" cy="85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55183" y="4809254"/>
            <a:ext cx="1203634" cy="12036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50429" y="6548509"/>
            <a:ext cx="35850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41"/>
              </a:lnSpc>
            </a:pPr>
            <a:r>
              <a:rPr lang="en-US" sz="3451">
                <a:solidFill>
                  <a:srgbClr val="D6F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AHMED IBRAHIM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2421" y="6558034"/>
            <a:ext cx="35850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71"/>
              </a:lnSpc>
            </a:pPr>
            <a:r>
              <a:rPr lang="en-US" sz="3309">
                <a:solidFill>
                  <a:srgbClr val="D6F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TAQEY ELDEEN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412" y="6538984"/>
            <a:ext cx="35850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AMR KHALED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20893" y="5305425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48505" y="4809254"/>
            <a:ext cx="1203634" cy="12036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014215" y="5305425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/1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154412" y="4809254"/>
            <a:ext cx="1203634" cy="12036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620123" y="5305425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7761" y="7711199"/>
            <a:ext cx="4630417" cy="3094202"/>
            <a:chOff x="0" y="0"/>
            <a:chExt cx="1271607" cy="8497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71607" cy="849731"/>
            </a:xfrm>
            <a:custGeom>
              <a:avLst/>
              <a:gdLst/>
              <a:ahLst/>
              <a:cxnLst/>
              <a:rect r="r" b="b" t="t" l="l"/>
              <a:pathLst>
                <a:path h="849731" w="1271607">
                  <a:moveTo>
                    <a:pt x="60191" y="0"/>
                  </a:moveTo>
                  <a:lnTo>
                    <a:pt x="1211416" y="0"/>
                  </a:lnTo>
                  <a:cubicBezTo>
                    <a:pt x="1244658" y="0"/>
                    <a:pt x="1271607" y="26948"/>
                    <a:pt x="1271607" y="60191"/>
                  </a:cubicBezTo>
                  <a:lnTo>
                    <a:pt x="1271607" y="789540"/>
                  </a:lnTo>
                  <a:cubicBezTo>
                    <a:pt x="1271607" y="805503"/>
                    <a:pt x="1265265" y="820813"/>
                    <a:pt x="1253977" y="832101"/>
                  </a:cubicBezTo>
                  <a:cubicBezTo>
                    <a:pt x="1242689" y="843389"/>
                    <a:pt x="1227379" y="849731"/>
                    <a:pt x="1211416" y="849731"/>
                  </a:cubicBezTo>
                  <a:lnTo>
                    <a:pt x="60191" y="849731"/>
                  </a:lnTo>
                  <a:cubicBezTo>
                    <a:pt x="26948" y="849731"/>
                    <a:pt x="0" y="822782"/>
                    <a:pt x="0" y="789540"/>
                  </a:cubicBezTo>
                  <a:lnTo>
                    <a:pt x="0" y="60191"/>
                  </a:lnTo>
                  <a:cubicBezTo>
                    <a:pt x="0" y="26948"/>
                    <a:pt x="26948" y="0"/>
                    <a:pt x="60191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71607" cy="88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830692" y="7711199"/>
            <a:ext cx="4749291" cy="3094202"/>
            <a:chOff x="0" y="0"/>
            <a:chExt cx="1304252" cy="8497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4252" cy="849731"/>
            </a:xfrm>
            <a:custGeom>
              <a:avLst/>
              <a:gdLst/>
              <a:ahLst/>
              <a:cxnLst/>
              <a:rect r="r" b="b" t="t" l="l"/>
              <a:pathLst>
                <a:path h="849731" w="1304252">
                  <a:moveTo>
                    <a:pt x="58684" y="0"/>
                  </a:moveTo>
                  <a:lnTo>
                    <a:pt x="1245567" y="0"/>
                  </a:lnTo>
                  <a:cubicBezTo>
                    <a:pt x="1261132" y="0"/>
                    <a:pt x="1276058" y="6183"/>
                    <a:pt x="1287064" y="17188"/>
                  </a:cubicBezTo>
                  <a:cubicBezTo>
                    <a:pt x="1298069" y="28194"/>
                    <a:pt x="1304252" y="43120"/>
                    <a:pt x="1304252" y="58684"/>
                  </a:cubicBezTo>
                  <a:lnTo>
                    <a:pt x="1304252" y="791046"/>
                  </a:lnTo>
                  <a:cubicBezTo>
                    <a:pt x="1304252" y="823457"/>
                    <a:pt x="1277978" y="849731"/>
                    <a:pt x="1245567" y="849731"/>
                  </a:cubicBezTo>
                  <a:lnTo>
                    <a:pt x="58684" y="849731"/>
                  </a:lnTo>
                  <a:cubicBezTo>
                    <a:pt x="26274" y="849731"/>
                    <a:pt x="0" y="823457"/>
                    <a:pt x="0" y="791046"/>
                  </a:cubicBezTo>
                  <a:lnTo>
                    <a:pt x="0" y="58684"/>
                  </a:lnTo>
                  <a:cubicBezTo>
                    <a:pt x="0" y="26274"/>
                    <a:pt x="26274" y="0"/>
                    <a:pt x="58684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04252" cy="88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580831" y="7551815"/>
            <a:ext cx="4749291" cy="3094202"/>
            <a:chOff x="0" y="0"/>
            <a:chExt cx="1304252" cy="84973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04252" cy="849731"/>
            </a:xfrm>
            <a:custGeom>
              <a:avLst/>
              <a:gdLst/>
              <a:ahLst/>
              <a:cxnLst/>
              <a:rect r="r" b="b" t="t" l="l"/>
              <a:pathLst>
                <a:path h="849731" w="1304252">
                  <a:moveTo>
                    <a:pt x="58684" y="0"/>
                  </a:moveTo>
                  <a:lnTo>
                    <a:pt x="1245567" y="0"/>
                  </a:lnTo>
                  <a:cubicBezTo>
                    <a:pt x="1261132" y="0"/>
                    <a:pt x="1276058" y="6183"/>
                    <a:pt x="1287064" y="17188"/>
                  </a:cubicBezTo>
                  <a:cubicBezTo>
                    <a:pt x="1298069" y="28194"/>
                    <a:pt x="1304252" y="43120"/>
                    <a:pt x="1304252" y="58684"/>
                  </a:cubicBezTo>
                  <a:lnTo>
                    <a:pt x="1304252" y="791046"/>
                  </a:lnTo>
                  <a:cubicBezTo>
                    <a:pt x="1304252" y="823457"/>
                    <a:pt x="1277978" y="849731"/>
                    <a:pt x="1245567" y="849731"/>
                  </a:cubicBezTo>
                  <a:lnTo>
                    <a:pt x="58684" y="849731"/>
                  </a:lnTo>
                  <a:cubicBezTo>
                    <a:pt x="26274" y="849731"/>
                    <a:pt x="0" y="823457"/>
                    <a:pt x="0" y="791046"/>
                  </a:cubicBezTo>
                  <a:lnTo>
                    <a:pt x="0" y="58684"/>
                  </a:lnTo>
                  <a:cubicBezTo>
                    <a:pt x="0" y="26274"/>
                    <a:pt x="26274" y="0"/>
                    <a:pt x="58684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304252" cy="88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58585" y="8028065"/>
            <a:ext cx="1203634" cy="120363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980095" y="8629882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58585" y="9584124"/>
            <a:ext cx="35850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41"/>
              </a:lnSpc>
            </a:pPr>
            <a:r>
              <a:rPr lang="en-US" sz="3451">
                <a:solidFill>
                  <a:srgbClr val="D6F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MOSTAFA NASR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155183" y="8085215"/>
            <a:ext cx="1203634" cy="1203634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7620893" y="8687032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69708" y="9584124"/>
            <a:ext cx="35850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41"/>
              </a:lnSpc>
            </a:pPr>
            <a:r>
              <a:rPr lang="en-US" sz="3451">
                <a:solidFill>
                  <a:srgbClr val="D6F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 OSAMA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3018306" y="7963796"/>
            <a:ext cx="1203634" cy="120363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3592671" y="8565613"/>
            <a:ext cx="629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sz="3351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/6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89683" y="9584124"/>
            <a:ext cx="358508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81"/>
              </a:lnSpc>
            </a:pPr>
            <a:r>
              <a:rPr lang="en-US" sz="3151">
                <a:solidFill>
                  <a:srgbClr val="D6F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MOHAMED RAOUF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DEPLOYMENT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152" y="436166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 d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ep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loyed on runasp.net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ront</a:t>
            </a: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end deployed on Netlify / static hosting</a:t>
            </a:r>
          </a:p>
          <a:p>
            <a:pPr algn="l" marL="517792" indent="-258896" lvl="1">
              <a:lnSpc>
                <a:spcPts val="3597"/>
              </a:lnSpc>
              <a:buFont typeface="Arial"/>
              <a:buChar char="•"/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Supports cloud migration to EC2, RDS, and S3</a:t>
            </a:r>
          </a:p>
          <a:p>
            <a:pPr algn="l">
              <a:lnSpc>
                <a:spcPts val="3597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36152" y="1922303"/>
            <a:ext cx="16615696" cy="119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10"/>
              </a:lnSpc>
              <a:spcBef>
                <a:spcPct val="0"/>
              </a:spcBef>
            </a:pPr>
            <a:r>
              <a:rPr lang="en-US" b="true" sz="8500" spc="-30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27608" y="3301294"/>
            <a:ext cx="231692" cy="2316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Cartify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7439" y="3466311"/>
            <a:ext cx="11084301" cy="176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Cartify is a production-ready, scalable e-commerce platform built with a strong architecture, powerful backend, clean frontend, and cloud integration.</a:t>
            </a:r>
          </a:p>
          <a:p>
            <a:pPr algn="ctr">
              <a:lnSpc>
                <a:spcPts val="3597"/>
              </a:lnSpc>
            </a:pPr>
            <a:r>
              <a:rPr lang="en-US" sz="23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Supports real merchants and customers, ready for expansion.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1993686" cy="669965"/>
            <a:chOff x="0" y="0"/>
            <a:chExt cx="1209368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9368" cy="406400"/>
            </a:xfrm>
            <a:custGeom>
              <a:avLst/>
              <a:gdLst/>
              <a:ahLst/>
              <a:cxnLst/>
              <a:rect r="r" b="b" t="t" l="l"/>
              <a:pathLst>
                <a:path h="406400" w="1209368">
                  <a:moveTo>
                    <a:pt x="1006168" y="0"/>
                  </a:moveTo>
                  <a:cubicBezTo>
                    <a:pt x="1118392" y="0"/>
                    <a:pt x="1209368" y="90976"/>
                    <a:pt x="1209368" y="203200"/>
                  </a:cubicBezTo>
                  <a:cubicBezTo>
                    <a:pt x="1209368" y="315424"/>
                    <a:pt x="1118392" y="406400"/>
                    <a:pt x="10061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936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535770" y="1938751"/>
            <a:ext cx="4141426" cy="1689266"/>
            <a:chOff x="0" y="0"/>
            <a:chExt cx="1090746" cy="4449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0746" cy="444910"/>
            </a:xfrm>
            <a:custGeom>
              <a:avLst/>
              <a:gdLst/>
              <a:ahLst/>
              <a:cxnLst/>
              <a:rect r="r" b="b" t="t" l="l"/>
              <a:pathLst>
                <a:path h="444910" w="1090746">
                  <a:moveTo>
                    <a:pt x="887546" y="0"/>
                  </a:moveTo>
                  <a:cubicBezTo>
                    <a:pt x="999770" y="0"/>
                    <a:pt x="1090746" y="99596"/>
                    <a:pt x="1090746" y="222455"/>
                  </a:cubicBezTo>
                  <a:cubicBezTo>
                    <a:pt x="1090746" y="345313"/>
                    <a:pt x="999770" y="444910"/>
                    <a:pt x="887546" y="444910"/>
                  </a:cubicBezTo>
                  <a:lnTo>
                    <a:pt x="203200" y="444910"/>
                  </a:lnTo>
                  <a:cubicBezTo>
                    <a:pt x="90976" y="444910"/>
                    <a:pt x="0" y="345313"/>
                    <a:pt x="0" y="222455"/>
                  </a:cubicBezTo>
                  <a:cubicBezTo>
                    <a:pt x="0" y="995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FF3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90746" cy="483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Goals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84345"/>
            <a:ext cx="7079715" cy="209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93"/>
              </a:lnSpc>
              <a:spcBef>
                <a:spcPct val="0"/>
              </a:spcBef>
            </a:pPr>
            <a:r>
              <a:rPr lang="en-US" b="true" sz="14992" spc="-53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497911"/>
            <a:ext cx="8115300" cy="49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8"/>
              </a:lnSpc>
              <a:spcBef>
                <a:spcPct val="0"/>
              </a:spcBef>
            </a:pPr>
            <a:r>
              <a:rPr lang="en-US" sz="139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Enable easy integration and deployment using RESTful APIs, SQL Server, and AWS services (S3, hosting).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8453033"/>
            <a:ext cx="1549963" cy="543047"/>
            <a:chOff x="0" y="0"/>
            <a:chExt cx="1159946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9946" cy="406400"/>
            </a:xfrm>
            <a:custGeom>
              <a:avLst/>
              <a:gdLst/>
              <a:ahLst/>
              <a:cxnLst/>
              <a:rect r="r" b="b" t="t" l="l"/>
              <a:pathLst>
                <a:path h="406400" w="1159946">
                  <a:moveTo>
                    <a:pt x="956746" y="0"/>
                  </a:moveTo>
                  <a:cubicBezTo>
                    <a:pt x="1068970" y="0"/>
                    <a:pt x="1159946" y="90976"/>
                    <a:pt x="1159946" y="203200"/>
                  </a:cubicBezTo>
                  <a:cubicBezTo>
                    <a:pt x="1159946" y="315424"/>
                    <a:pt x="1068970" y="406400"/>
                    <a:pt x="9567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59946" cy="444500"/>
            </a:xfrm>
            <a:prstGeom prst="rect">
              <a:avLst/>
            </a:prstGeom>
          </p:spPr>
          <p:txBody>
            <a:bodyPr anchor="ctr" rtlCol="false" tIns="41176" lIns="41176" bIns="41176" rIns="41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17817" y="8560356"/>
            <a:ext cx="1371728" cy="29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Goal 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856742"/>
            <a:ext cx="8115300" cy="49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8"/>
              </a:lnSpc>
              <a:spcBef>
                <a:spcPct val="0"/>
              </a:spcBef>
            </a:pPr>
            <a:r>
              <a:rPr lang="en-US" sz="139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Build a scalable multi-vendor e-commerce platform supporting merchants, stores, and customers.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811864"/>
            <a:ext cx="1549963" cy="543047"/>
            <a:chOff x="0" y="0"/>
            <a:chExt cx="1159946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9946" cy="406400"/>
            </a:xfrm>
            <a:custGeom>
              <a:avLst/>
              <a:gdLst/>
              <a:ahLst/>
              <a:cxnLst/>
              <a:rect r="r" b="b" t="t" l="l"/>
              <a:pathLst>
                <a:path h="406400" w="1159946">
                  <a:moveTo>
                    <a:pt x="956746" y="0"/>
                  </a:moveTo>
                  <a:cubicBezTo>
                    <a:pt x="1068970" y="0"/>
                    <a:pt x="1159946" y="90976"/>
                    <a:pt x="1159946" y="203200"/>
                  </a:cubicBezTo>
                  <a:cubicBezTo>
                    <a:pt x="1159946" y="315424"/>
                    <a:pt x="1068970" y="406400"/>
                    <a:pt x="9567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59946" cy="444500"/>
            </a:xfrm>
            <a:prstGeom prst="rect">
              <a:avLst/>
            </a:prstGeom>
          </p:spPr>
          <p:txBody>
            <a:bodyPr anchor="ctr" rtlCol="false" tIns="41176" lIns="41176" bIns="41176" rIns="41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17817" y="5919187"/>
            <a:ext cx="1371728" cy="29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Goal 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0789" y="4856742"/>
            <a:ext cx="8115300" cy="49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8"/>
              </a:lnSpc>
              <a:spcBef>
                <a:spcPct val="0"/>
              </a:spcBef>
            </a:pPr>
            <a:r>
              <a:rPr lang="en-US" sz="139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Implement clean, modular architecture to ensure maintainability, testability, and long-term growth.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-409844" y="6816873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9551967" y="7412186"/>
            <a:ext cx="8115300" cy="49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98"/>
              </a:lnSpc>
              <a:spcBef>
                <a:spcPct val="0"/>
              </a:spcBef>
            </a:pPr>
            <a:r>
              <a:rPr lang="en-US" sz="139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Deliver a secure and responsive system with JWT authentication, validated inputs, and cloud-backed storage.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60789" y="5747737"/>
            <a:ext cx="1371728" cy="29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Goal 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760789" y="5640414"/>
            <a:ext cx="1549963" cy="543047"/>
            <a:chOff x="0" y="0"/>
            <a:chExt cx="1159946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9946" cy="406400"/>
            </a:xfrm>
            <a:custGeom>
              <a:avLst/>
              <a:gdLst/>
              <a:ahLst/>
              <a:cxnLst/>
              <a:rect r="r" b="b" t="t" l="l"/>
              <a:pathLst>
                <a:path h="406400" w="1159946">
                  <a:moveTo>
                    <a:pt x="956746" y="0"/>
                  </a:moveTo>
                  <a:cubicBezTo>
                    <a:pt x="1068970" y="0"/>
                    <a:pt x="1159946" y="90976"/>
                    <a:pt x="1159946" y="203200"/>
                  </a:cubicBezTo>
                  <a:cubicBezTo>
                    <a:pt x="1159946" y="315424"/>
                    <a:pt x="1068970" y="406400"/>
                    <a:pt x="9567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159946" cy="444500"/>
            </a:xfrm>
            <a:prstGeom prst="rect">
              <a:avLst/>
            </a:prstGeom>
          </p:spPr>
          <p:txBody>
            <a:bodyPr anchor="ctr" rtlCol="false" tIns="41176" lIns="41176" bIns="41176" rIns="41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551967" y="8424731"/>
            <a:ext cx="1371728" cy="29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Goal 04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551967" y="8317135"/>
            <a:ext cx="1549963" cy="543047"/>
            <a:chOff x="0" y="0"/>
            <a:chExt cx="1159946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59946" cy="406400"/>
            </a:xfrm>
            <a:custGeom>
              <a:avLst/>
              <a:gdLst/>
              <a:ahLst/>
              <a:cxnLst/>
              <a:rect r="r" b="b" t="t" l="l"/>
              <a:pathLst>
                <a:path h="406400" w="1159946">
                  <a:moveTo>
                    <a:pt x="956746" y="0"/>
                  </a:moveTo>
                  <a:cubicBezTo>
                    <a:pt x="1068970" y="0"/>
                    <a:pt x="1159946" y="90976"/>
                    <a:pt x="1159946" y="203200"/>
                  </a:cubicBezTo>
                  <a:cubicBezTo>
                    <a:pt x="1159946" y="315424"/>
                    <a:pt x="1068970" y="406400"/>
                    <a:pt x="9567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159946" cy="444500"/>
            </a:xfrm>
            <a:prstGeom prst="rect">
              <a:avLst/>
            </a:prstGeom>
          </p:spPr>
          <p:txBody>
            <a:bodyPr anchor="ctr" rtlCol="false" tIns="41176" lIns="41176" bIns="41176" rIns="41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770683" y="2102027"/>
            <a:ext cx="9367198" cy="121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b="true" sz="7099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Cartify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911" y="-1194723"/>
            <a:ext cx="17464177" cy="7696843"/>
            <a:chOff x="0" y="0"/>
            <a:chExt cx="4599619" cy="2027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9619" cy="2027152"/>
            </a:xfrm>
            <a:custGeom>
              <a:avLst/>
              <a:gdLst/>
              <a:ahLst/>
              <a:cxnLst/>
              <a:rect r="r" b="b" t="t" l="l"/>
              <a:pathLst>
                <a:path h="2027152" w="4599619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1982822"/>
                  </a:lnTo>
                  <a:cubicBezTo>
                    <a:pt x="4599619" y="1994579"/>
                    <a:pt x="4594948" y="2005855"/>
                    <a:pt x="4586635" y="2014168"/>
                  </a:cubicBezTo>
                  <a:cubicBezTo>
                    <a:pt x="4578321" y="2022482"/>
                    <a:pt x="4567046" y="2027152"/>
                    <a:pt x="4555289" y="2027152"/>
                  </a:cubicBezTo>
                  <a:lnTo>
                    <a:pt x="44330" y="2027152"/>
                  </a:lnTo>
                  <a:cubicBezTo>
                    <a:pt x="32573" y="2027152"/>
                    <a:pt x="21298" y="2022482"/>
                    <a:pt x="12984" y="2014168"/>
                  </a:cubicBezTo>
                  <a:cubicBezTo>
                    <a:pt x="4670" y="2005855"/>
                    <a:pt x="0" y="1994579"/>
                    <a:pt x="0" y="1982822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9619" cy="2065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9807" y="2079115"/>
            <a:ext cx="16528387" cy="262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29"/>
              </a:lnSpc>
              <a:spcBef>
                <a:spcPct val="0"/>
              </a:spcBef>
            </a:pPr>
            <a:r>
              <a:rPr lang="en-US" b="true" sz="18871" spc="-735">
                <a:solidFill>
                  <a:srgbClr val="29292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643834" y="863181"/>
            <a:ext cx="3512299" cy="669965"/>
            <a:chOff x="0" y="0"/>
            <a:chExt cx="4683065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0061" cy="893286"/>
              <a:chOff x="0" y="0"/>
              <a:chExt cx="177433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7433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74330">
                    <a:moveTo>
                      <a:pt x="1571130" y="0"/>
                    </a:moveTo>
                    <a:cubicBezTo>
                      <a:pt x="1683354" y="0"/>
                      <a:pt x="1774330" y="90976"/>
                      <a:pt x="1774330" y="203200"/>
                    </a:cubicBezTo>
                    <a:cubicBezTo>
                      <a:pt x="1774330" y="315424"/>
                      <a:pt x="1683354" y="406400"/>
                      <a:pt x="15711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7433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28502" y="178936"/>
              <a:ext cx="535179" cy="535414"/>
            </a:xfrm>
            <a:custGeom>
              <a:avLst/>
              <a:gdLst/>
              <a:ahLst/>
              <a:cxnLst/>
              <a:rect r="r" b="b" t="t" l="l"/>
              <a:pathLst>
                <a:path h="535414" w="535179">
                  <a:moveTo>
                    <a:pt x="0" y="0"/>
                  </a:moveTo>
                  <a:lnTo>
                    <a:pt x="535179" y="0"/>
                  </a:lnTo>
                  <a:lnTo>
                    <a:pt x="535179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87095" y="185446"/>
              <a:ext cx="349597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Presentation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7863505" y="1198163"/>
            <a:ext cx="7960575" cy="0"/>
          </a:xfrm>
          <a:prstGeom prst="line">
            <a:avLst/>
          </a:prstGeom>
          <a:ln cap="rnd" w="19050">
            <a:solidFill>
              <a:srgbClr val="29292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481053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2903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13222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08722" y="7454620"/>
            <a:ext cx="147303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53"/>
              </a:lnSpc>
              <a:spcBef>
                <a:spcPct val="0"/>
              </a:spcBef>
            </a:pPr>
            <a:r>
              <a:rPr lang="en-US" b="true" sz="1960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</a:t>
            </a:r>
            <a:r>
              <a:rPr lang="en-US" b="true" sz="1960" strike="noStrike" u="none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1179" y="7877313"/>
            <a:ext cx="5228121" cy="4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02"/>
              </a:lnSpc>
              <a:spcBef>
                <a:spcPct val="0"/>
              </a:spcBef>
            </a:pPr>
            <a:r>
              <a:rPr lang="en-US" b="true" sz="2902" u="sng">
                <a:solidFill>
                  <a:srgbClr val="EDEDED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  <a:hlinkClick r:id="rId8" tooltip="https://cartify.runasp.net/swagger/index.html"/>
              </a:rPr>
              <a:t>THIS IS CARTIFY.COM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AHMED IBRAHIM - TEAM LEADER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114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mplemented all core backend endpoints: Product, ProductDetails, Attributes, Measure Units, Category, SubCategory, Inventory, Orders, Customers.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8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esigned the entire database schema and all entity relationships (Product → ProductDetails → Inventory).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423" y="8981380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ontributed to and enforced Clean Architecture standards across layers.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423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95711" y="8908635"/>
            <a:ext cx="4936000" cy="10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Int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egrated AWS S3 for image storage using Signed URLs; supported deployment on EC2 / RunASP, RDS, and VPC (public/private subnets).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0089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/5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095711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40089" y="8908635"/>
            <a:ext cx="4936000" cy="8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Team Leadership &amp; Integration Reviewed code, fixed bugs, and supported teammates during development.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TAQEY ELDEEN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5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tructure Clean Architecture, Repository Pattern, and Unit of Work.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Implem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ented JWT + Refresh Token authentication.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423" y="8981380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dded Role-Based Authorization (Customer, Merchant, Admin).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423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95711" y="890863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Built 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authentication endpoints: Login, Register, Forget Password, Refresh Token.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0089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/5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095711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40089" y="890863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Add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ed Help Controller to allow users to submit support tickets.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AMR KHALED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5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uilt Category, SubCategory, Product, and Product Details pages.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Implem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ented dynamic relations between catalog components.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MARK OSAMA ATIA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5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lemented the complete Checkout Flow and order confirmation.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Buil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 Customer Profile pages and account management UI.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423" y="8981380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eveloped Order Tracking with status updates.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423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95711" y="890863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Ensured f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ull responsive design across devices.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095711" y="8299035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MOHAMED RAOUF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5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Implemen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ted the Admin Controller and administrative endpoints.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Developed back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end services handling admin business logic.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5251" y="8981380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Create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 and maintained Admin DTOs for clean data transfer and API consistency.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3865" y="8351737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/3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558" y="0"/>
            <a:ext cx="19171402" cy="4384527"/>
            <a:chOff x="0" y="0"/>
            <a:chExt cx="5049258" cy="1154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9258" cy="1154772"/>
            </a:xfrm>
            <a:custGeom>
              <a:avLst/>
              <a:gdLst/>
              <a:ahLst/>
              <a:cxnLst/>
              <a:rect r="r" b="b" t="t" l="l"/>
              <a:pathLst>
                <a:path h="1154772" w="5049258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7423" y="3379615"/>
            <a:ext cx="1859135" cy="1859135"/>
          </a:xfrm>
          <a:custGeom>
            <a:avLst/>
            <a:gdLst/>
            <a:ahLst/>
            <a:cxnLst/>
            <a:rect r="r" b="b" t="t" l="l"/>
            <a:pathLst>
              <a:path h="1859135" w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6459" y="1736651"/>
            <a:ext cx="10412841" cy="71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86"/>
              </a:lnSpc>
              <a:spcBef>
                <a:spcPct val="0"/>
              </a:spcBef>
            </a:pPr>
            <a:r>
              <a:rPr lang="en-US" b="true" sz="5100" spc="-18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MOSTAFA NASR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823" y="6134646"/>
            <a:ext cx="5157489" cy="5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4"/>
              </a:lnSpc>
            </a:pPr>
            <a:r>
              <a:rPr lang="en-US" sz="1816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Implemen</a:t>
            </a:r>
            <a:r>
              <a:rPr lang="en-US" sz="1816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ted the Wishlist and Cart Controllers.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23" y="5542298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7667" y="6160195"/>
            <a:ext cx="4936000" cy="5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4"/>
              </a:lnSpc>
            </a:pPr>
            <a:r>
              <a:rPr lang="en-US" sz="1738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Built order trackin</a:t>
            </a:r>
            <a:r>
              <a:rPr lang="en-US" sz="1738" strike="noStrike" u="non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g, help, cart, and wishlist pages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07667" y="5567846"/>
            <a:ext cx="26501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80"/>
              </a:lnSpc>
            </a:pPr>
            <a:r>
              <a:rPr lang="en-US" b="true" sz="2566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-473558" y="7518750"/>
            <a:ext cx="19107688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442823" y="7379987"/>
            <a:ext cx="285949" cy="2859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07667" y="7379987"/>
            <a:ext cx="285949" cy="2859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75245" y="7379987"/>
            <a:ext cx="285949" cy="28594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40089" y="7379987"/>
            <a:ext cx="285949" cy="2859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Cartify Platform</dc:description>
  <dc:identifier>DAG7OSRcwTw</dc:identifier>
  <dcterms:modified xsi:type="dcterms:W3CDTF">2011-08-01T06:04:30Z</dcterms:modified>
  <cp:revision>1</cp:revision>
  <dc:title>Presentation - Cartify Platform</dc:title>
</cp:coreProperties>
</file>